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9"/>
  </p:notesMasterIdLst>
  <p:sldIdLst>
    <p:sldId id="256" r:id="rId3"/>
    <p:sldId id="257" r:id="rId4"/>
    <p:sldId id="259" r:id="rId5"/>
    <p:sldId id="258" r:id="rId6"/>
    <p:sldId id="260" r:id="rId7"/>
    <p:sldId id="261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1066"/>
    <a:srgbClr val="32D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6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D5B7F-F476-4F67-80E0-E73AE7340FBB}" type="datetimeFigureOut">
              <a:rPr lang="de-DE" smtClean="0"/>
              <a:t>25.02.2016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36CA2-BF17-4774-9D76-F1E6754B2A4E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Bildquelle: http://www.behamberg.gv.at/media/trinkwasser.jpg 14.11.2012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36CA2-BF17-4774-9D76-F1E6754B2A4E}" type="slidenum">
              <a:rPr lang="de-DE" smtClean="0"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Bildquelle</a:t>
            </a:r>
            <a:r>
              <a:rPr lang="de-DE" baseline="0" dirty="0"/>
              <a:t>: http://www.learning-in-activity.com/index.php?title=LJ_GI 14.11.2012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36CA2-BF17-4774-9D76-F1E6754B2A4E}" type="slidenum">
              <a:rPr lang="de-DE" smtClean="0"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Bildquelle: http://www.google.de/imgres?q=trinkwasser+quelle&amp;hl=de&amp;sa=X&amp;biw=1029&amp;bih=905&amp;tbs=isz:m&amp;tbm=isch&amp;tbnid=iSbyG6h3_dUvnM:&amp;imgrefurl=http://www.zoonar.de/photo/trinkwasserquelle-well-drinking-water-_2703062.html&amp;docid=B0Dq1VuVPXyKfM&amp;imgurl=http://static.zoonar.de/img/www_repository4/5b/3a/1c/10_76269325ae73e2cd1fa311179f0a767b.jpg&amp;w=367&amp;h=550&amp;ei=7LijUI_WDsrIsgbGyIGQDA&amp;zoom=1&amp;iact=hc&amp;vpx=435&amp;vpy=344&amp;dur=716&amp;hovh=275&amp;hovw=183&amp;tx=125&amp;ty=169&amp;sig=109285206506973237540&amp;page=1&amp;tbnh=147&amp;tbnw=102&amp;start=0&amp;ndsp=24&amp;ved=1t:429,r:7,s:0,i:92 14.11.2012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36CA2-BF17-4774-9D76-F1E6754B2A4E}" type="slidenum">
              <a:rPr lang="de-DE" smtClean="0"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Bildquelle: http://img.fotocommunity.com/images/Experimente/Wasser/ein-Tropfen-Wasser-a23884882.jpg 14.11.2012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36CA2-BF17-4774-9D76-F1E6754B2A4E}" type="slidenum">
              <a:rPr lang="de-DE" smtClean="0"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Bildquelle: http://www.realschule-beilngries.de/files/content/lehrer/pschulz/praesentation.jpg 14.11.2012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36CA2-BF17-4774-9D76-F1E6754B2A4E}" type="slidenum">
              <a:rPr lang="de-DE" smtClean="0"/>
              <a:t>6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slide" Target="../slides/slide4.xml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6.xml"/><Relationship Id="rId4" Type="http://schemas.openxmlformats.org/officeDocument/2006/relationships/slide" Target="../slides/slide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6" Type="http://schemas.openxmlformats.org/officeDocument/2006/relationships/slide" Target="../slides/slide6.xml"/><Relationship Id="rId5" Type="http://schemas.openxmlformats.org/officeDocument/2006/relationships/slide" Target="../slides/slide5.xml"/><Relationship Id="rId4" Type="http://schemas.openxmlformats.org/officeDocument/2006/relationships/slide" Target="../slides/slide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5.xml"/><Relationship Id="rId4" Type="http://schemas.openxmlformats.org/officeDocument/2006/relationships/slide" Target="../slides/slide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6.xml"/><Relationship Id="rId4" Type="http://schemas.openxmlformats.org/officeDocument/2006/relationships/slide" Target="../slides/slide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6.xml"/><Relationship Id="rId4" Type="http://schemas.openxmlformats.org/officeDocument/2006/relationships/slide" Target="../slides/slide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6.xml"/><Relationship Id="rId4" Type="http://schemas.openxmlformats.org/officeDocument/2006/relationships/slide" Target="../slides/slide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/>
          <p:cNvSpPr/>
          <p:nvPr userDrawn="1"/>
        </p:nvSpPr>
        <p:spPr>
          <a:xfrm>
            <a:off x="467544" y="900000"/>
            <a:ext cx="8100000" cy="5328592"/>
          </a:xfrm>
          <a:prstGeom prst="rect">
            <a:avLst/>
          </a:prstGeom>
          <a:solidFill>
            <a:schemeClr val="bg1"/>
          </a:solidFill>
          <a:ln w="44450">
            <a:solidFill>
              <a:srgbClr val="101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79208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1812" y="2132856"/>
            <a:ext cx="30320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923928" y="2132856"/>
            <a:ext cx="453650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dirty="0"/>
              <a:t>ETS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dirty="0"/>
              <a:t>FS Chemie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 dirty="0"/>
              <a:t>Klasse 9</a:t>
            </a:r>
          </a:p>
        </p:txBody>
      </p:sp>
      <p:sp>
        <p:nvSpPr>
          <p:cNvPr id="11" name="Textfeld 10">
            <a:hlinkClick r:id="rId2" action="ppaction://hlinksldjump"/>
          </p:cNvPr>
          <p:cNvSpPr txBox="1"/>
          <p:nvPr userDrawn="1"/>
        </p:nvSpPr>
        <p:spPr>
          <a:xfrm>
            <a:off x="3744088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Aufgabe</a:t>
            </a:r>
          </a:p>
        </p:txBody>
      </p:sp>
      <p:sp>
        <p:nvSpPr>
          <p:cNvPr id="12" name="Textfeld 11">
            <a:hlinkClick r:id="rId3" action="ppaction://hlinksldjump"/>
          </p:cNvPr>
          <p:cNvSpPr txBox="1"/>
          <p:nvPr userDrawn="1"/>
        </p:nvSpPr>
        <p:spPr>
          <a:xfrm>
            <a:off x="2159912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Vorgehen</a:t>
            </a:r>
          </a:p>
        </p:txBody>
      </p:sp>
      <p:sp>
        <p:nvSpPr>
          <p:cNvPr id="13" name="Textfeld 12">
            <a:hlinkClick r:id="rId4" action="ppaction://hlinksldjump"/>
          </p:cNvPr>
          <p:cNvSpPr txBox="1"/>
          <p:nvPr userDrawn="1"/>
        </p:nvSpPr>
        <p:spPr>
          <a:xfrm>
            <a:off x="532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Material</a:t>
            </a:r>
          </a:p>
        </p:txBody>
      </p:sp>
      <p:sp>
        <p:nvSpPr>
          <p:cNvPr id="14" name="Textfeld 13">
            <a:hlinkClick r:id="rId5" action="ppaction://hlinksldjump"/>
          </p:cNvPr>
          <p:cNvSpPr txBox="1"/>
          <p:nvPr userDrawn="1"/>
        </p:nvSpPr>
        <p:spPr>
          <a:xfrm>
            <a:off x="694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Auswertung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503728" y="476672"/>
            <a:ext cx="1620000" cy="369332"/>
          </a:xfrm>
          <a:prstGeom prst="rect">
            <a:avLst/>
          </a:prstGeom>
          <a:solidFill>
            <a:srgbClr val="101066"/>
          </a:solidFill>
          <a:ln w="1016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Einleitung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B59A-6E1F-4F62-835D-E2655A1C0FE3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F312-EC13-41A0-B511-0348ADCD687A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/>
          <p:cNvSpPr/>
          <p:nvPr userDrawn="1"/>
        </p:nvSpPr>
        <p:spPr>
          <a:xfrm>
            <a:off x="467544" y="900000"/>
            <a:ext cx="8100000" cy="5400000"/>
          </a:xfrm>
          <a:prstGeom prst="rect">
            <a:avLst/>
          </a:prstGeom>
          <a:solidFill>
            <a:schemeClr val="bg1"/>
          </a:solidFill>
          <a:ln w="44450">
            <a:solidFill>
              <a:srgbClr val="101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79208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1812" y="2132856"/>
            <a:ext cx="30320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923928" y="2132856"/>
            <a:ext cx="453650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/>
              <a:t>ETS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/>
              <a:t>FS Chemie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/>
              <a:t>Klasse 9</a:t>
            </a:r>
            <a:endParaRPr lang="de-DE" dirty="0"/>
          </a:p>
        </p:txBody>
      </p:sp>
      <p:sp>
        <p:nvSpPr>
          <p:cNvPr id="10" name="Textfeld 9">
            <a:hlinkClick r:id="rId2" action="ppaction://hlinksldjump"/>
          </p:cNvPr>
          <p:cNvSpPr txBox="1"/>
          <p:nvPr userDrawn="1"/>
        </p:nvSpPr>
        <p:spPr>
          <a:xfrm>
            <a:off x="46754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Einleitung</a:t>
            </a:r>
          </a:p>
        </p:txBody>
      </p:sp>
      <p:sp>
        <p:nvSpPr>
          <p:cNvPr id="11" name="Textfeld 10">
            <a:hlinkClick r:id="rId3" action="ppaction://hlinksldjump"/>
          </p:cNvPr>
          <p:cNvSpPr txBox="1"/>
          <p:nvPr userDrawn="1"/>
        </p:nvSpPr>
        <p:spPr>
          <a:xfrm>
            <a:off x="370790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Aufgabe</a:t>
            </a:r>
          </a:p>
        </p:txBody>
      </p:sp>
      <p:sp>
        <p:nvSpPr>
          <p:cNvPr id="12" name="Textfeld 11">
            <a:hlinkClick r:id="rId4" action="ppaction://hlinksldjump"/>
          </p:cNvPr>
          <p:cNvSpPr txBox="1"/>
          <p:nvPr userDrawn="1"/>
        </p:nvSpPr>
        <p:spPr>
          <a:xfrm>
            <a:off x="208790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Vorgehen</a:t>
            </a:r>
          </a:p>
        </p:txBody>
      </p:sp>
      <p:sp>
        <p:nvSpPr>
          <p:cNvPr id="13" name="Textfeld 12">
            <a:hlinkClick r:id="rId5" action="ppaction://hlinksldjump"/>
          </p:cNvPr>
          <p:cNvSpPr txBox="1"/>
          <p:nvPr userDrawn="1"/>
        </p:nvSpPr>
        <p:spPr>
          <a:xfrm>
            <a:off x="532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Material</a:t>
            </a:r>
          </a:p>
        </p:txBody>
      </p:sp>
      <p:sp>
        <p:nvSpPr>
          <p:cNvPr id="14" name="Textfeld 13">
            <a:hlinkClick r:id="rId6" action="ppaction://hlinksldjump"/>
          </p:cNvPr>
          <p:cNvSpPr txBox="1"/>
          <p:nvPr userDrawn="1"/>
        </p:nvSpPr>
        <p:spPr>
          <a:xfrm>
            <a:off x="694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Auswertung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Vergleich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/>
          <p:cNvSpPr/>
          <p:nvPr userDrawn="1"/>
        </p:nvSpPr>
        <p:spPr>
          <a:xfrm>
            <a:off x="467544" y="900000"/>
            <a:ext cx="8100000" cy="5364000"/>
          </a:xfrm>
          <a:prstGeom prst="rect">
            <a:avLst/>
          </a:prstGeom>
          <a:solidFill>
            <a:schemeClr val="bg1"/>
          </a:solidFill>
          <a:ln w="44450">
            <a:solidFill>
              <a:srgbClr val="101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79208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1812" y="2132856"/>
            <a:ext cx="30320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923928" y="2132856"/>
            <a:ext cx="453650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/>
              <a:t>ETS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/>
              <a:t>FS Chemie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/>
              <a:t>Klasse 9</a:t>
            </a:r>
            <a:endParaRPr lang="de-DE" dirty="0"/>
          </a:p>
        </p:txBody>
      </p:sp>
      <p:sp>
        <p:nvSpPr>
          <p:cNvPr id="10" name="Textfeld 9">
            <a:hlinkClick r:id="rId2" action="ppaction://hlinksldjump"/>
          </p:cNvPr>
          <p:cNvSpPr txBox="1"/>
          <p:nvPr userDrawn="1"/>
        </p:nvSpPr>
        <p:spPr>
          <a:xfrm>
            <a:off x="46754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Einleitung</a:t>
            </a:r>
          </a:p>
        </p:txBody>
      </p:sp>
      <p:sp>
        <p:nvSpPr>
          <p:cNvPr id="11" name="Textfeld 10">
            <a:hlinkClick r:id="rId3" action="ppaction://hlinksldjump"/>
          </p:cNvPr>
          <p:cNvSpPr txBox="1"/>
          <p:nvPr userDrawn="1"/>
        </p:nvSpPr>
        <p:spPr>
          <a:xfrm>
            <a:off x="370790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Aufgabe</a:t>
            </a:r>
          </a:p>
        </p:txBody>
      </p:sp>
      <p:sp>
        <p:nvSpPr>
          <p:cNvPr id="12" name="Textfeld 11">
            <a:hlinkClick r:id="rId4" action="ppaction://hlinksldjump"/>
          </p:cNvPr>
          <p:cNvSpPr txBox="1"/>
          <p:nvPr userDrawn="1"/>
        </p:nvSpPr>
        <p:spPr>
          <a:xfrm>
            <a:off x="208790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Vorgehen</a:t>
            </a:r>
          </a:p>
        </p:txBody>
      </p:sp>
      <p:sp>
        <p:nvSpPr>
          <p:cNvPr id="13" name="Textfeld 12">
            <a:hlinkClick r:id="rId5" action="ppaction://hlinksldjump"/>
          </p:cNvPr>
          <p:cNvSpPr txBox="1"/>
          <p:nvPr userDrawn="1"/>
        </p:nvSpPr>
        <p:spPr>
          <a:xfrm>
            <a:off x="532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Material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912440" y="476672"/>
            <a:ext cx="1620000" cy="369332"/>
          </a:xfrm>
          <a:prstGeom prst="rect">
            <a:avLst/>
          </a:prstGeom>
          <a:solidFill>
            <a:srgbClr val="101066"/>
          </a:solidFill>
          <a:ln w="1016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Auswertung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gleich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/>
          <p:cNvSpPr/>
          <p:nvPr userDrawn="1"/>
        </p:nvSpPr>
        <p:spPr>
          <a:xfrm>
            <a:off x="467544" y="900000"/>
            <a:ext cx="8100000" cy="5328592"/>
          </a:xfrm>
          <a:prstGeom prst="rect">
            <a:avLst/>
          </a:prstGeom>
          <a:solidFill>
            <a:schemeClr val="bg1"/>
          </a:solidFill>
          <a:ln w="44450">
            <a:solidFill>
              <a:srgbClr val="101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79208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1812" y="2132856"/>
            <a:ext cx="30320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923928" y="2132856"/>
            <a:ext cx="453650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/>
              <a:t>ETS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/>
              <a:t>FS Chemie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/>
              <a:t>Klasse 9</a:t>
            </a:r>
            <a:endParaRPr lang="de-DE" dirty="0"/>
          </a:p>
        </p:txBody>
      </p:sp>
      <p:sp>
        <p:nvSpPr>
          <p:cNvPr id="10" name="Textfeld 9">
            <a:hlinkClick r:id="rId2" action="ppaction://hlinksldjump"/>
          </p:cNvPr>
          <p:cNvSpPr txBox="1"/>
          <p:nvPr userDrawn="1"/>
        </p:nvSpPr>
        <p:spPr>
          <a:xfrm>
            <a:off x="46754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Einleitung</a:t>
            </a:r>
          </a:p>
        </p:txBody>
      </p:sp>
      <p:sp>
        <p:nvSpPr>
          <p:cNvPr id="11" name="Textfeld 10">
            <a:hlinkClick r:id="rId3" action="ppaction://hlinksldjump"/>
          </p:cNvPr>
          <p:cNvSpPr txBox="1"/>
          <p:nvPr userDrawn="1"/>
        </p:nvSpPr>
        <p:spPr>
          <a:xfrm>
            <a:off x="3672080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Aufgabe</a:t>
            </a:r>
          </a:p>
        </p:txBody>
      </p:sp>
      <p:sp>
        <p:nvSpPr>
          <p:cNvPr id="12" name="Textfeld 11">
            <a:hlinkClick r:id="rId4" action="ppaction://hlinksldjump"/>
          </p:cNvPr>
          <p:cNvSpPr txBox="1"/>
          <p:nvPr userDrawn="1"/>
        </p:nvSpPr>
        <p:spPr>
          <a:xfrm>
            <a:off x="208790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Vorgehen</a:t>
            </a:r>
          </a:p>
        </p:txBody>
      </p:sp>
      <p:sp>
        <p:nvSpPr>
          <p:cNvPr id="14" name="Textfeld 13">
            <a:hlinkClick r:id="rId5" action="ppaction://hlinksldjump"/>
          </p:cNvPr>
          <p:cNvSpPr txBox="1"/>
          <p:nvPr userDrawn="1"/>
        </p:nvSpPr>
        <p:spPr>
          <a:xfrm>
            <a:off x="694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Auswertung</a:t>
            </a:r>
          </a:p>
        </p:txBody>
      </p:sp>
      <p:sp>
        <p:nvSpPr>
          <p:cNvPr id="13" name="Textfeld 12"/>
          <p:cNvSpPr txBox="1"/>
          <p:nvPr userDrawn="1"/>
        </p:nvSpPr>
        <p:spPr>
          <a:xfrm>
            <a:off x="5328264" y="508006"/>
            <a:ext cx="1620000" cy="369332"/>
          </a:xfrm>
          <a:prstGeom prst="rect">
            <a:avLst/>
          </a:prstGeom>
          <a:solidFill>
            <a:srgbClr val="101066"/>
          </a:solidFill>
          <a:ln w="1016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Material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gleich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/>
          <p:cNvSpPr/>
          <p:nvPr userDrawn="1"/>
        </p:nvSpPr>
        <p:spPr>
          <a:xfrm>
            <a:off x="467544" y="900000"/>
            <a:ext cx="8100000" cy="5328592"/>
          </a:xfrm>
          <a:prstGeom prst="rect">
            <a:avLst/>
          </a:prstGeom>
          <a:solidFill>
            <a:schemeClr val="bg1"/>
          </a:solidFill>
          <a:ln w="44450">
            <a:solidFill>
              <a:srgbClr val="101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79208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1812" y="2132856"/>
            <a:ext cx="30320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923928" y="2132856"/>
            <a:ext cx="453650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/>
              <a:t>ETS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/>
              <a:t>FS Chemie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/>
              <a:t>Klasse 9</a:t>
            </a:r>
            <a:endParaRPr lang="de-DE" dirty="0"/>
          </a:p>
        </p:txBody>
      </p:sp>
      <p:sp>
        <p:nvSpPr>
          <p:cNvPr id="10" name="Textfeld 9">
            <a:hlinkClick r:id="rId2" action="ppaction://hlinksldjump"/>
          </p:cNvPr>
          <p:cNvSpPr txBox="1"/>
          <p:nvPr userDrawn="1"/>
        </p:nvSpPr>
        <p:spPr>
          <a:xfrm>
            <a:off x="46754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Einleitung</a:t>
            </a:r>
          </a:p>
        </p:txBody>
      </p:sp>
      <p:sp>
        <p:nvSpPr>
          <p:cNvPr id="11" name="Textfeld 10">
            <a:hlinkClick r:id="rId3" action="ppaction://hlinksldjump"/>
          </p:cNvPr>
          <p:cNvSpPr txBox="1"/>
          <p:nvPr userDrawn="1"/>
        </p:nvSpPr>
        <p:spPr>
          <a:xfrm>
            <a:off x="370790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Aufgabe</a:t>
            </a:r>
          </a:p>
        </p:txBody>
      </p:sp>
      <p:sp>
        <p:nvSpPr>
          <p:cNvPr id="13" name="Textfeld 12">
            <a:hlinkClick r:id="rId4" action="ppaction://hlinksldjump"/>
          </p:cNvPr>
          <p:cNvSpPr txBox="1"/>
          <p:nvPr userDrawn="1"/>
        </p:nvSpPr>
        <p:spPr>
          <a:xfrm>
            <a:off x="532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Material</a:t>
            </a:r>
          </a:p>
        </p:txBody>
      </p:sp>
      <p:sp>
        <p:nvSpPr>
          <p:cNvPr id="14" name="Textfeld 13">
            <a:hlinkClick r:id="rId5" action="ppaction://hlinksldjump"/>
          </p:cNvPr>
          <p:cNvSpPr txBox="1"/>
          <p:nvPr userDrawn="1"/>
        </p:nvSpPr>
        <p:spPr>
          <a:xfrm>
            <a:off x="694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Auswertung</a:t>
            </a:r>
          </a:p>
        </p:txBody>
      </p:sp>
      <p:sp>
        <p:nvSpPr>
          <p:cNvPr id="12" name="Textfeld 11"/>
          <p:cNvSpPr txBox="1"/>
          <p:nvPr userDrawn="1"/>
        </p:nvSpPr>
        <p:spPr>
          <a:xfrm>
            <a:off x="2123728" y="476672"/>
            <a:ext cx="1620000" cy="369332"/>
          </a:xfrm>
          <a:prstGeom prst="rect">
            <a:avLst/>
          </a:prstGeom>
          <a:solidFill>
            <a:srgbClr val="101066"/>
          </a:solidFill>
          <a:ln w="1016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Vorgehen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gleich"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/>
          <p:cNvSpPr/>
          <p:nvPr userDrawn="1"/>
        </p:nvSpPr>
        <p:spPr>
          <a:xfrm>
            <a:off x="467544" y="900000"/>
            <a:ext cx="8100000" cy="5328592"/>
          </a:xfrm>
          <a:prstGeom prst="rect">
            <a:avLst/>
          </a:prstGeom>
          <a:solidFill>
            <a:schemeClr val="bg1"/>
          </a:solidFill>
          <a:ln w="44450">
            <a:solidFill>
              <a:srgbClr val="101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792088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1812" y="2132856"/>
            <a:ext cx="30320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923928" y="2132856"/>
            <a:ext cx="453650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/>
              <a:t>ETS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/>
              <a:t>FS Chemie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01066"/>
                </a:solidFill>
              </a:defRPr>
            </a:lvl1pPr>
          </a:lstStyle>
          <a:p>
            <a:r>
              <a:rPr lang="de-DE"/>
              <a:t>Klasse 9</a:t>
            </a:r>
            <a:endParaRPr lang="de-DE" dirty="0"/>
          </a:p>
        </p:txBody>
      </p:sp>
      <p:sp>
        <p:nvSpPr>
          <p:cNvPr id="10" name="Textfeld 9">
            <a:hlinkClick r:id="rId2" action="ppaction://hlinksldjump"/>
          </p:cNvPr>
          <p:cNvSpPr txBox="1"/>
          <p:nvPr userDrawn="1"/>
        </p:nvSpPr>
        <p:spPr>
          <a:xfrm>
            <a:off x="46754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Einleitung</a:t>
            </a:r>
          </a:p>
        </p:txBody>
      </p:sp>
      <p:sp>
        <p:nvSpPr>
          <p:cNvPr id="12" name="Textfeld 11">
            <a:hlinkClick r:id="rId3" action="ppaction://hlinksldjump"/>
          </p:cNvPr>
          <p:cNvSpPr txBox="1"/>
          <p:nvPr userDrawn="1"/>
        </p:nvSpPr>
        <p:spPr>
          <a:xfrm>
            <a:off x="208790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Vorgehen</a:t>
            </a:r>
          </a:p>
        </p:txBody>
      </p:sp>
      <p:sp>
        <p:nvSpPr>
          <p:cNvPr id="13" name="Textfeld 12">
            <a:hlinkClick r:id="rId4" action="ppaction://hlinksldjump"/>
          </p:cNvPr>
          <p:cNvSpPr txBox="1"/>
          <p:nvPr userDrawn="1"/>
        </p:nvSpPr>
        <p:spPr>
          <a:xfrm>
            <a:off x="532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Material</a:t>
            </a:r>
          </a:p>
        </p:txBody>
      </p:sp>
      <p:sp>
        <p:nvSpPr>
          <p:cNvPr id="14" name="Textfeld 13">
            <a:hlinkClick r:id="rId5" action="ppaction://hlinksldjump"/>
          </p:cNvPr>
          <p:cNvSpPr txBox="1"/>
          <p:nvPr userDrawn="1"/>
        </p:nvSpPr>
        <p:spPr>
          <a:xfrm>
            <a:off x="6948264" y="508006"/>
            <a:ext cx="16200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Auswertung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3707904" y="476672"/>
            <a:ext cx="1620000" cy="369332"/>
          </a:xfrm>
          <a:prstGeom prst="rect">
            <a:avLst/>
          </a:prstGeom>
          <a:solidFill>
            <a:srgbClr val="101066"/>
          </a:solidFill>
          <a:ln w="101600">
            <a:solidFill>
              <a:srgbClr val="10106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Aufgabe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FF312-EC13-41A0-B511-0348ADCD687A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6E74D-1A77-46AB-B194-9EB64BE43B2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60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BB59A-6E1F-4F62-835D-E2655A1C0FE3}" type="datetimeFigureOut">
              <a:rPr lang="de-DE" smtClean="0"/>
              <a:pPr/>
              <a:t>25.02.2016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B5525-E4B8-42BC-AD30-A7E9613489A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ieunterricht.de/dc2/haerte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hyperlink" Target="http://www.egf-frankenberg.de/de/Wasser/Wasserhaerte/Wasserhaerte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7920880" cy="4824536"/>
          </a:xfrm>
        </p:spPr>
        <p:txBody>
          <a:bodyPr anchor="ctr"/>
          <a:lstStyle/>
          <a:p>
            <a:pPr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dirty="0" err="1">
                <a:solidFill>
                  <a:srgbClr val="000000"/>
                </a:solidFill>
              </a:rPr>
              <a:t>Webquest</a:t>
            </a:r>
            <a:r>
              <a:rPr lang="de-DE" dirty="0">
                <a:solidFill>
                  <a:srgbClr val="000000"/>
                </a:solidFill>
              </a:rPr>
              <a:t> Chemie</a:t>
            </a:r>
          </a:p>
          <a:p>
            <a:pPr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dirty="0">
                <a:solidFill>
                  <a:srgbClr val="000000"/>
                </a:solidFill>
              </a:rPr>
              <a:t>Wasser – Gruppe 2 „Trinkwasser“</a:t>
            </a:r>
          </a:p>
          <a:p>
            <a:pPr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dirty="0">
              <a:solidFill>
                <a:srgbClr val="000000"/>
              </a:solidFill>
            </a:endParaRPr>
          </a:p>
          <a:p>
            <a:pPr>
              <a:spcBef>
                <a:spcPts val="3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1400" dirty="0">
                <a:solidFill>
                  <a:srgbClr val="000000"/>
                </a:solidFill>
              </a:rPr>
              <a:t>Zum Starten auf „Einleitung“ klicken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Einleitung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635896" y="2492896"/>
            <a:ext cx="4824536" cy="3591248"/>
          </a:xfrm>
        </p:spPr>
        <p:txBody>
          <a:bodyPr/>
          <a:lstStyle/>
          <a:p>
            <a:pPr marL="4763" indent="20638">
              <a:spcBef>
                <a:spcPts val="600"/>
              </a:spcBef>
              <a:buNone/>
              <a:tabLst>
                <a:tab pos="26987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de-DE" dirty="0">
                <a:solidFill>
                  <a:srgbClr val="000000"/>
                </a:solidFill>
              </a:rPr>
              <a:t>Trinkwasser ist das am besten kontrollierte Lebensmittel in Deutschland. An Trinkwasser werden hohe Anforderungen gestellt . Das Netz der Anforderungen ist eng. 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8194" name="Picture 2" descr="http://www.behamberg.gv.at/media/trinkwasse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2564904"/>
            <a:ext cx="3032125" cy="24842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Vorgehen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339725" indent="-339725"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de-DE" dirty="0">
                <a:solidFill>
                  <a:srgbClr val="000000"/>
                </a:solidFill>
              </a:rPr>
              <a:t>Bildet zunächst 2er Gruppen.</a:t>
            </a:r>
          </a:p>
          <a:p>
            <a:pPr marL="339725" indent="-339725"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de-DE" dirty="0">
                <a:solidFill>
                  <a:srgbClr val="000000"/>
                </a:solidFill>
              </a:rPr>
              <a:t>Bearbeitet die folgenden Aufgaben in Partnerarbeit.</a:t>
            </a:r>
          </a:p>
          <a:p>
            <a:pPr marL="339725" indent="-339725"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de-DE" dirty="0">
                <a:solidFill>
                  <a:srgbClr val="000000"/>
                </a:solidFill>
              </a:rPr>
              <a:t>Besprecht und ergänzt eure Ausarbeitungen mit den anderen 2er Teams eurer Gruppe.</a:t>
            </a:r>
          </a:p>
          <a:p>
            <a:pPr marL="339725" indent="-339725"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de-DE" dirty="0">
                <a:solidFill>
                  <a:srgbClr val="000000"/>
                </a:solidFill>
              </a:rPr>
              <a:t>Bei auftretenden Problemen wendet euch an euren Lehrer.</a:t>
            </a:r>
          </a:p>
          <a:p>
            <a:pPr marL="339725" indent="-339725"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de-DE" dirty="0">
                <a:solidFill>
                  <a:srgbClr val="000000"/>
                </a:solidFill>
              </a:rPr>
              <a:t>Beachtet den vorgeschriebenen Zeitrahmen.</a:t>
            </a:r>
          </a:p>
          <a:p>
            <a:endParaRPr lang="de-DE" dirty="0"/>
          </a:p>
        </p:txBody>
      </p:sp>
      <p:pic>
        <p:nvPicPr>
          <p:cNvPr id="6" name="Picture 2" descr="Image:Gruppenarbei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1813" y="2758832"/>
            <a:ext cx="3032125" cy="2700824"/>
          </a:xfrm>
          <a:prstGeom prst="rect">
            <a:avLst/>
          </a:prstGeom>
          <a:noFill/>
        </p:spPr>
      </p:pic>
      <p:sp>
        <p:nvSpPr>
          <p:cNvPr id="8" name="Inhaltsplatzhalt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Aufgabe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707904" y="2132856"/>
            <a:ext cx="4752528" cy="3951288"/>
          </a:xfrm>
        </p:spPr>
        <p:txBody>
          <a:bodyPr/>
          <a:lstStyle/>
          <a:p>
            <a:pPr marL="341313" indent="-339725">
              <a:spcBef>
                <a:spcPts val="6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de-DE" dirty="0">
                <a:solidFill>
                  <a:srgbClr val="000000"/>
                </a:solidFill>
              </a:rPr>
              <a:t>Recherchiere, wo Dein Trinkwasser herkommt.</a:t>
            </a:r>
          </a:p>
          <a:p>
            <a:pPr marL="341313" indent="-339725">
              <a:spcBef>
                <a:spcPts val="6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de-DE" dirty="0">
                <a:solidFill>
                  <a:srgbClr val="000000"/>
                </a:solidFill>
              </a:rPr>
              <a:t>Trinkwasser hat je nach Herkunft eine unterschiedliche Härte. Informiert euch über den Begriff der „Wasserhärte“, Ihre Bedeutung für den Alltag und die Wasserhärte eures Trinkwassers.</a:t>
            </a:r>
          </a:p>
          <a:p>
            <a:endParaRPr lang="de-DE" dirty="0"/>
          </a:p>
        </p:txBody>
      </p:sp>
      <p:pic>
        <p:nvPicPr>
          <p:cNvPr id="6146" name="Picture 2" descr="Trinkwasserquelle.well drinking water .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6778" y="2593975"/>
            <a:ext cx="2022195" cy="3030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Material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707904" y="2348880"/>
            <a:ext cx="4752528" cy="3735264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dirty="0">
                <a:solidFill>
                  <a:srgbClr val="000000"/>
                </a:solidFill>
              </a:rPr>
              <a:t>Schroedel: „Chemie heute Teil 1“ Seite 218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dirty="0">
                <a:solidFill>
                  <a:srgbClr val="000000"/>
                </a:solidFill>
                <a:hlinkClick r:id="rId3"/>
              </a:rPr>
              <a:t>http://www.chemieunterricht.de/dc2/haerte/</a:t>
            </a:r>
            <a:endParaRPr lang="de-DE" dirty="0"/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dirty="0">
                <a:solidFill>
                  <a:srgbClr val="000000"/>
                </a:solidFill>
                <a:hlinkClick r:id="rId4"/>
              </a:rPr>
              <a:t>http://www.egf-frankenberg.de/de/Wasser/Wasserhaerte/Wasserhaerte.html</a:t>
            </a:r>
            <a:endParaRPr lang="de-DE" dirty="0">
              <a:solidFill>
                <a:srgbClr val="000000"/>
              </a:solidFill>
              <a:hlinkClick r:id="rId3"/>
            </a:endParaRPr>
          </a:p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5122" name="Picture 2" descr="http://img.fotocommunity.com/images/Experimente/Wasser/ein-Tropfen-Wasser-a2388488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839" y="2348880"/>
            <a:ext cx="2488072" cy="3030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Auswertung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923928" y="2276872"/>
            <a:ext cx="4536504" cy="3807272"/>
          </a:xfrm>
        </p:spPr>
        <p:txBody>
          <a:bodyPr>
            <a:normAutofit/>
          </a:bodyPr>
          <a:lstStyle/>
          <a:p>
            <a:pPr marL="339725" indent="-339725">
              <a:spcBef>
                <a:spcPts val="5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de-DE" dirty="0">
                <a:solidFill>
                  <a:srgbClr val="000000"/>
                </a:solidFill>
              </a:rPr>
              <a:t>Es erfolgt eine Präsentation innerhalb der Klasse.</a:t>
            </a:r>
          </a:p>
          <a:p>
            <a:pPr marL="339725" indent="-339725">
              <a:spcBef>
                <a:spcPts val="5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de-DE" dirty="0">
                <a:solidFill>
                  <a:srgbClr val="000000"/>
                </a:solidFill>
              </a:rPr>
              <a:t>Jeder aus der Gruppe soll an der Präsentation beteiligt sein.</a:t>
            </a:r>
          </a:p>
          <a:p>
            <a:pPr marL="339725" indent="-339725">
              <a:spcBef>
                <a:spcPts val="5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de-DE" dirty="0">
                <a:solidFill>
                  <a:srgbClr val="000000"/>
                </a:solidFill>
              </a:rPr>
              <a:t>Denkt an die „Regeln“ für gute Präsentationen (auch mit Fotos, Bildern und Quellen).</a:t>
            </a:r>
          </a:p>
        </p:txBody>
      </p:sp>
      <p:pic>
        <p:nvPicPr>
          <p:cNvPr id="6" name="Picture 2" descr="http://www.realschule-beilngries.de/files/content/lehrer/pschulz/praesent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564904"/>
            <a:ext cx="3032125" cy="2239322"/>
          </a:xfrm>
          <a:prstGeom prst="rect">
            <a:avLst/>
          </a:prstGeom>
          <a:noFill/>
        </p:spPr>
      </p:pic>
      <p:sp>
        <p:nvSpPr>
          <p:cNvPr id="8" name="Inhaltsplatzhalter 7"/>
          <p:cNvSpPr>
            <a:spLocks noGrp="1"/>
          </p:cNvSpPr>
          <p:nvPr>
            <p:ph sz="half" idx="2"/>
          </p:nvPr>
        </p:nvSpPr>
        <p:spPr>
          <a:xfrm>
            <a:off x="531812" y="5301208"/>
            <a:ext cx="3032076" cy="782936"/>
          </a:xfrm>
        </p:spPr>
        <p:txBody>
          <a:bodyPr/>
          <a:lstStyle/>
          <a:p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Bildschirmpräsentation (4:3)</PresentationFormat>
  <Paragraphs>36</Paragraphs>
  <Slides>6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Larissa-Design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Björn Croll</cp:lastModifiedBy>
  <cp:revision>14</cp:revision>
  <dcterms:created xsi:type="dcterms:W3CDTF">2012-10-17T10:32:13Z</dcterms:created>
  <dcterms:modified xsi:type="dcterms:W3CDTF">2016-02-25T14:22:32Z</dcterms:modified>
</cp:coreProperties>
</file>